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8" r:id="rId2"/>
    <p:sldId id="256" r:id="rId3"/>
    <p:sldId id="289" r:id="rId4"/>
    <p:sldId id="263" r:id="rId5"/>
    <p:sldId id="265" r:id="rId6"/>
    <p:sldId id="286" r:id="rId7"/>
    <p:sldId id="278" r:id="rId8"/>
    <p:sldId id="280" r:id="rId9"/>
    <p:sldId id="275" r:id="rId10"/>
    <p:sldId id="277" r:id="rId11"/>
    <p:sldId id="276" r:id="rId12"/>
    <p:sldId id="274" r:id="rId13"/>
    <p:sldId id="257" r:id="rId14"/>
    <p:sldId id="268" r:id="rId15"/>
    <p:sldId id="260" r:id="rId16"/>
    <p:sldId id="261" r:id="rId17"/>
    <p:sldId id="281" r:id="rId18"/>
    <p:sldId id="259" r:id="rId19"/>
    <p:sldId id="273" r:id="rId20"/>
    <p:sldId id="287" r:id="rId21"/>
    <p:sldId id="285" r:id="rId22"/>
    <p:sldId id="288" r:id="rId23"/>
    <p:sldId id="284" r:id="rId24"/>
    <p:sldId id="266" r:id="rId25"/>
    <p:sldId id="283" r:id="rId26"/>
    <p:sldId id="267" r:id="rId27"/>
    <p:sldId id="269" r:id="rId28"/>
    <p:sldId id="270" r:id="rId29"/>
    <p:sldId id="271" r:id="rId30"/>
    <p:sldId id="272" r:id="rId31"/>
    <p:sldId id="26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9" autoAdjust="0"/>
    <p:restoredTop sz="94649" autoAdjust="0"/>
  </p:normalViewPr>
  <p:slideViewPr>
    <p:cSldViewPr snapToGrid="0" snapToObjects="1">
      <p:cViewPr varScale="1">
        <p:scale>
          <a:sx n="126" d="100"/>
          <a:sy n="126" d="100"/>
        </p:scale>
        <p:origin x="-7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1DB-3E83-294E-B06D-3F4244E46D2B}" type="datetimeFigureOut">
              <a:rPr lang="en-US" smtClean="0"/>
              <a:pPr/>
              <a:t>12/4/13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E40A-A15D-6948-86FF-DD283383B8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1DB-3E83-294E-B06D-3F4244E46D2B}" type="datetimeFigureOut">
              <a:rPr lang="en-US" smtClean="0"/>
              <a:pPr/>
              <a:t>12/4/13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E40A-A15D-6948-86FF-DD283383B8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1DB-3E83-294E-B06D-3F4244E46D2B}" type="datetimeFigureOut">
              <a:rPr lang="en-US" smtClean="0"/>
              <a:pPr/>
              <a:t>12/4/13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E40A-A15D-6948-86FF-DD283383B8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1DB-3E83-294E-B06D-3F4244E46D2B}" type="datetimeFigureOut">
              <a:rPr lang="en-US" smtClean="0"/>
              <a:pPr/>
              <a:t>12/4/13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E40A-A15D-6948-86FF-DD283383B8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1DB-3E83-294E-B06D-3F4244E46D2B}" type="datetimeFigureOut">
              <a:rPr lang="en-US" smtClean="0"/>
              <a:pPr/>
              <a:t>12/4/13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E40A-A15D-6948-86FF-DD283383B8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1DB-3E83-294E-B06D-3F4244E46D2B}" type="datetimeFigureOut">
              <a:rPr lang="en-US" smtClean="0"/>
              <a:pPr/>
              <a:t>12/4/13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E40A-A15D-6948-86FF-DD283383B8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1DB-3E83-294E-B06D-3F4244E46D2B}" type="datetimeFigureOut">
              <a:rPr lang="en-US" smtClean="0"/>
              <a:pPr/>
              <a:t>12/4/13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E40A-A15D-6948-86FF-DD283383B8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1DB-3E83-294E-B06D-3F4244E46D2B}" type="datetimeFigureOut">
              <a:rPr lang="en-US" smtClean="0"/>
              <a:pPr/>
              <a:t>12/4/13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E40A-A15D-6948-86FF-DD283383B8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1DB-3E83-294E-B06D-3F4244E46D2B}" type="datetimeFigureOut">
              <a:rPr lang="en-US" smtClean="0"/>
              <a:pPr/>
              <a:t>12/4/13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E40A-A15D-6948-86FF-DD283383B8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1DB-3E83-294E-B06D-3F4244E46D2B}" type="datetimeFigureOut">
              <a:rPr lang="en-US" smtClean="0"/>
              <a:pPr/>
              <a:t>12/4/13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E40A-A15D-6948-86FF-DD283383B8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1DB-3E83-294E-B06D-3F4244E46D2B}" type="datetimeFigureOut">
              <a:rPr lang="en-US" smtClean="0"/>
              <a:pPr/>
              <a:t>12/4/13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E40A-A15D-6948-86FF-DD283383B8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C51DB-3E83-294E-B06D-3F4244E46D2B}" type="datetimeFigureOut">
              <a:rPr lang="en-US" smtClean="0"/>
              <a:pPr/>
              <a:t>12/4/13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E40A-A15D-6948-86FF-DD283383B8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_Questions0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654" y="947005"/>
            <a:ext cx="3641582" cy="4586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5265" y="321475"/>
            <a:ext cx="7707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/>
              </a:rPr>
              <a:t>Spotted Owls and the Spotty Sciences That Spawned Them</a:t>
            </a:r>
            <a:endParaRPr lang="en-US" sz="2400" b="1" i="1" dirty="0"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5265" y="5725290"/>
            <a:ext cx="8226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/>
              </a:rPr>
              <a:t>			Presented by Dr. Bob Zybach, PhD. Environmental Sciences</a:t>
            </a:r>
          </a:p>
          <a:p>
            <a:r>
              <a:rPr lang="en-US" sz="1600" b="1" dirty="0" smtClean="0">
                <a:latin typeface="Times New Roman"/>
              </a:rPr>
              <a:t>FES 507 Fall 2013 Graduate Student Seminar: “Advocacy in Science; Science in Advocacy”</a:t>
            </a:r>
          </a:p>
          <a:p>
            <a:r>
              <a:rPr lang="en-US" sz="1600" b="1" dirty="0" smtClean="0">
                <a:latin typeface="Times New Roman"/>
              </a:rPr>
              <a:t>                         Oregon State University, Corvallis, Oregon, December 5, 2013</a:t>
            </a:r>
            <a:endParaRPr lang="en-US" sz="1600" b="1" dirty="0" smtClean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red-spottedowls-CN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red-Hoot-220px-Barred_ow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758" y="184666"/>
            <a:ext cx="2445853" cy="2445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0874" y="2630519"/>
            <a:ext cx="114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</a:rPr>
              <a:t>Hoot Owl</a:t>
            </a:r>
            <a:endParaRPr lang="en-US" b="1" dirty="0">
              <a:latin typeface="Times New Roman"/>
            </a:endParaRPr>
          </a:p>
        </p:txBody>
      </p:sp>
      <p:pic>
        <p:nvPicPr>
          <p:cNvPr id="4" name="Picture 3" descr="spotted_owl_blueb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758" y="3067040"/>
            <a:ext cx="2445853" cy="3261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0987" y="6328177"/>
            <a:ext cx="13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</a:rPr>
              <a:t>USDA NSO</a:t>
            </a:r>
            <a:endParaRPr lang="en-US" b="1" dirty="0">
              <a:latin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7491" y="2378818"/>
            <a:ext cx="21723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Physiology</a:t>
            </a:r>
          </a:p>
          <a:p>
            <a:pPr marL="342900" indent="-342900">
              <a:buAutoNum type="arabicPeriod"/>
            </a:pPr>
            <a:r>
              <a:rPr lang="en-US" dirty="0" smtClean="0"/>
              <a:t>Coloration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Feather Markings</a:t>
            </a:r>
          </a:p>
          <a:p>
            <a:pPr marL="342900" indent="-342900">
              <a:buAutoNum type="arabicPeriod"/>
            </a:pPr>
            <a:r>
              <a:rPr lang="en-US" dirty="0" smtClean="0"/>
              <a:t>Vocalizations</a:t>
            </a:r>
          </a:p>
          <a:p>
            <a:pPr marL="342900" indent="-342900">
              <a:buAutoNum type="arabicPeriod"/>
            </a:pPr>
            <a:r>
              <a:rPr lang="en-US" dirty="0" smtClean="0"/>
              <a:t>Diet</a:t>
            </a:r>
          </a:p>
          <a:p>
            <a:pPr marL="342900" indent="-342900">
              <a:buAutoNum type="arabicPeriod"/>
            </a:pPr>
            <a:r>
              <a:rPr lang="en-US" dirty="0" smtClean="0"/>
              <a:t>Preferred Habitat</a:t>
            </a:r>
          </a:p>
          <a:p>
            <a:pPr marL="342900" indent="-342900">
              <a:buAutoNum type="arabicPeriod"/>
            </a:pPr>
            <a:r>
              <a:rPr lang="en-US" dirty="0" smtClean="0"/>
              <a:t>Mating Rituals</a:t>
            </a:r>
          </a:p>
          <a:p>
            <a:pPr marL="342900" indent="-342900">
              <a:buAutoNum type="arabicPeriod"/>
            </a:pPr>
            <a:r>
              <a:rPr lang="en-US" dirty="0" smtClean="0"/>
              <a:t>Viable Offspring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23725" y="1707189"/>
            <a:ext cx="3493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heavy" dirty="0" smtClean="0">
                <a:latin typeface="Times New Roman"/>
              </a:rPr>
              <a:t>Hoot Owl vs. USDA NSO</a:t>
            </a:r>
            <a:endParaRPr lang="en-US" sz="2400" b="1" u="heavy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Speci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04" y="0"/>
            <a:ext cx="44885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5466" y="1794236"/>
            <a:ext cx="2433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heavy" dirty="0" smtClean="0">
                <a:latin typeface="Times New Roman"/>
              </a:rPr>
              <a:t>Pygmy vs. Swede</a:t>
            </a:r>
            <a:endParaRPr lang="en-US" sz="2400" b="1" u="heavy" dirty="0">
              <a:latin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98928" y="2458336"/>
            <a:ext cx="21595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Physiology</a:t>
            </a:r>
          </a:p>
          <a:p>
            <a:pPr marL="342900" indent="-342900">
              <a:buAutoNum type="arabicPeriod"/>
            </a:pPr>
            <a:r>
              <a:rPr lang="en-US" dirty="0" smtClean="0"/>
              <a:t>Coloration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Hair Texture</a:t>
            </a:r>
          </a:p>
          <a:p>
            <a:pPr marL="342900" indent="-342900">
              <a:buAutoNum type="arabicPeriod"/>
            </a:pPr>
            <a:r>
              <a:rPr lang="en-US" dirty="0" smtClean="0"/>
              <a:t>Vocalizations</a:t>
            </a:r>
          </a:p>
          <a:p>
            <a:pPr marL="342900" indent="-342900">
              <a:buAutoNum type="arabicPeriod"/>
            </a:pPr>
            <a:r>
              <a:rPr lang="en-US" dirty="0" smtClean="0"/>
              <a:t>Diet</a:t>
            </a:r>
          </a:p>
          <a:p>
            <a:pPr marL="342900" indent="-342900">
              <a:buAutoNum type="arabicPeriod"/>
            </a:pPr>
            <a:r>
              <a:rPr lang="en-US" dirty="0" smtClean="0"/>
              <a:t>Preferred Habitat</a:t>
            </a:r>
          </a:p>
          <a:p>
            <a:pPr marL="342900" indent="-342900">
              <a:buAutoNum type="arabicPeriod"/>
            </a:pPr>
            <a:r>
              <a:rPr lang="en-US" dirty="0" smtClean="0"/>
              <a:t>Mating Rituals</a:t>
            </a:r>
          </a:p>
          <a:p>
            <a:pPr marL="342900" indent="-342900">
              <a:buAutoNum type="arabicPeriod"/>
            </a:pPr>
            <a:r>
              <a:rPr lang="en-US" dirty="0" smtClean="0"/>
              <a:t>Viable Offspring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_Critical_Habit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486"/>
            <a:ext cx="9144000" cy="5939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ybach_2012b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773" y="0"/>
            <a:ext cx="667445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n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" y="0"/>
            <a:ext cx="84267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850" y="0"/>
            <a:ext cx="55643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tted owl circl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11" y="0"/>
            <a:ext cx="610957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quest-darwinsfinches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28" y="0"/>
            <a:ext cx="47937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281" y="230925"/>
            <a:ext cx="768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Times New Roman"/>
              </a:rPr>
              <a:t>#3. Are Barred Owls a Living             Example of “Natural Selection”?</a:t>
            </a:r>
            <a:endParaRPr lang="en-US" sz="2000" b="1" i="1" dirty="0">
              <a:latin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728" y="6413328"/>
            <a:ext cx="1490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Charley Harper 2010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rwins_Ground-Finch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77" y="0"/>
            <a:ext cx="83710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WW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4" y="0"/>
            <a:ext cx="66907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s beaks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78" y="0"/>
            <a:ext cx="63610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's Bea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906"/>
            <a:ext cx="9144000" cy="6076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051" y="2017586"/>
            <a:ext cx="78280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</a:rPr>
              <a:t>Widely distributed bird species tend to be subdivided into geographical races or</a:t>
            </a:r>
          </a:p>
          <a:p>
            <a:r>
              <a:rPr lang="en-US" dirty="0" smtClean="0">
                <a:latin typeface="Times New Roman"/>
              </a:rPr>
              <a:t>s</a:t>
            </a:r>
            <a:r>
              <a:rPr lang="en-US" dirty="0" smtClean="0">
                <a:latin typeface="Times New Roman"/>
              </a:rPr>
              <a:t>ubspecies. The term subspecies has been used rather loosely in some other groups </a:t>
            </a:r>
          </a:p>
          <a:p>
            <a:r>
              <a:rPr lang="en-US" dirty="0" smtClean="0">
                <a:latin typeface="Times New Roman"/>
              </a:rPr>
              <a:t>of animals, so it may be emphasized that in birds it is synonymous with a </a:t>
            </a:r>
          </a:p>
          <a:p>
            <a:r>
              <a:rPr lang="en-US" dirty="0" smtClean="0">
                <a:latin typeface="Times New Roman"/>
              </a:rPr>
              <a:t>g</a:t>
            </a:r>
            <a:r>
              <a:rPr lang="en-US" dirty="0" smtClean="0">
                <a:latin typeface="Times New Roman"/>
              </a:rPr>
              <a:t>eographical race . . . Subspecies of the same species always breed in separate </a:t>
            </a:r>
          </a:p>
          <a:p>
            <a:r>
              <a:rPr lang="en-US" dirty="0" smtClean="0">
                <a:latin typeface="Times New Roman"/>
              </a:rPr>
              <a:t>geographical regions, and where their respective breeding zones adjoin, they often</a:t>
            </a:r>
          </a:p>
          <a:p>
            <a:r>
              <a:rPr lang="en-US" dirty="0" smtClean="0">
                <a:latin typeface="Times New Roman"/>
              </a:rPr>
              <a:t> interbreed freely and intergrade in characters.</a:t>
            </a:r>
          </a:p>
          <a:p>
            <a:r>
              <a:rPr lang="en-US" dirty="0" smtClean="0">
                <a:latin typeface="Times New Roman"/>
              </a:rPr>
              <a:t>							-- David Lack, </a:t>
            </a:r>
            <a:r>
              <a:rPr lang="en-US" i="1" dirty="0" smtClean="0">
                <a:latin typeface="Times New Roman"/>
              </a:rPr>
              <a:t>Darwin’s Finches</a:t>
            </a:r>
            <a:r>
              <a:rPr lang="en-US" dirty="0" smtClean="0">
                <a:latin typeface="Times New Roman"/>
              </a:rPr>
              <a:t>, 1947</a:t>
            </a:r>
            <a:endParaRPr lang="en-US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_Ind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95" y="0"/>
            <a:ext cx="807100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_Model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128"/>
            <a:ext cx="9144000" cy="5833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853" y="402268"/>
            <a:ext cx="728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/>
              </a:rPr>
              <a:t>#4. How Reliable are Computerized Predictive Models?</a:t>
            </a:r>
            <a:endParaRPr lang="en-US" sz="2400" b="1" i="1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_Government_Scientis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0298"/>
            <a:ext cx="9144000" cy="5586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05" y="298371"/>
            <a:ext cx="8955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/>
              </a:rPr>
              <a:t>#5. What Do Government Scientists Say About Owl Recovery Plans?</a:t>
            </a:r>
            <a:endParaRPr lang="en-US" sz="2400" b="1" i="1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icians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2" y="0"/>
            <a:ext cx="821245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th_E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953" y="0"/>
            <a:ext cx="66180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g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348"/>
            <a:ext cx="9144000" cy="5861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WW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69" y="0"/>
            <a:ext cx="705246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lusi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939" y="0"/>
            <a:ext cx="615412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WM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76" y="0"/>
            <a:ext cx="74666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22" y="0"/>
            <a:ext cx="718375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Speci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719" y="0"/>
            <a:ext cx="448856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824" y="1824432"/>
            <a:ext cx="8173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</a:rPr>
              <a:t>Finally, varieties cannot be distinguished from species, -- except, first, by the discovery of intermediate linking forms; and, secondly, by a certain indefinite amount of difference between them; for two forms, if differing very little, are generally ranked as varieties, notwithstanding that they cannot be closely connected; but the amount of difference considered necessary to give any two forms the rank of species cannot be defined.</a:t>
            </a:r>
          </a:p>
          <a:p>
            <a:r>
              <a:rPr lang="en-US" dirty="0" smtClean="0">
                <a:latin typeface="Times New Roman"/>
              </a:rPr>
              <a:t>							--Charles Darwin, </a:t>
            </a:r>
            <a:r>
              <a:rPr lang="en-US" i="1" dirty="0" smtClean="0">
                <a:latin typeface="Times New Roman"/>
              </a:rPr>
              <a:t>The Origin of Species</a:t>
            </a:r>
            <a:r>
              <a:rPr lang="en-US" dirty="0" smtClean="0">
                <a:latin typeface="Times New Roman"/>
              </a:rPr>
              <a:t>, 1859.</a:t>
            </a:r>
            <a:endParaRPr lang="en-US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redowl6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861" y="0"/>
            <a:ext cx="450227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ttted_ow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38" y="0"/>
            <a:ext cx="80667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red-and-spotted-owlsjpg-062c98890747a1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192"/>
            <a:ext cx="9144000" cy="6071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324</Words>
  <Application>Microsoft Macintosh PowerPoint</Application>
  <PresentationFormat>On-screen Show (4:3)</PresentationFormat>
  <Paragraphs>37</Paragraphs>
  <Slides>31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NW Maps Co.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Office 2004 Test Drive User</cp:lastModifiedBy>
  <cp:revision>31</cp:revision>
  <dcterms:created xsi:type="dcterms:W3CDTF">2013-12-05T04:09:19Z</dcterms:created>
  <dcterms:modified xsi:type="dcterms:W3CDTF">2013-12-05T10:22:52Z</dcterms:modified>
</cp:coreProperties>
</file>